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6" r:id="rId2"/>
    <p:sldId id="315" r:id="rId3"/>
    <p:sldId id="298" r:id="rId4"/>
    <p:sldId id="316" r:id="rId5"/>
    <p:sldId id="300" r:id="rId6"/>
    <p:sldId id="312" r:id="rId7"/>
    <p:sldId id="301" r:id="rId8"/>
    <p:sldId id="302" r:id="rId9"/>
    <p:sldId id="303" r:id="rId10"/>
    <p:sldId id="304" r:id="rId11"/>
    <p:sldId id="314" r:id="rId12"/>
    <p:sldId id="305" r:id="rId13"/>
    <p:sldId id="306" r:id="rId14"/>
    <p:sldId id="313" r:id="rId15"/>
    <p:sldId id="308" r:id="rId16"/>
    <p:sldId id="309" r:id="rId17"/>
    <p:sldId id="310" r:id="rId18"/>
    <p:sldId id="311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694C30-16F9-4E1D-B83B-2C540B529FB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22384A-1CDB-4ECF-87BD-AFF8ECA5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74ADF-ADE4-49D3-BC2E-59116CB706BB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FEF81-82B9-4ECD-8EE2-D9336218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28600" y="5181600"/>
            <a:ext cx="872331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019800"/>
            <a:ext cx="86868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0CFD4CD-8D4F-4AD4-8AF4-86DEBA464B6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F37C9C6-231F-439E-8ADD-2F27CD2B1FC7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EC6EE6C-615C-436C-8F77-7D67B886382F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172200"/>
            <a:ext cx="87979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E6F2F79E-DD06-4DC9-8595-A80F4379909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172200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48DB493-0110-4113-9629-FEFA4F0E7C0E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2CAFCCF-B467-4D77-A483-A1F2E5DF6B9D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B8E3B3BE-847B-40E8-B360-3DE722B8675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D80CB26-B041-48D8-8157-6933BC1D86D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33B0DF5-F4D2-4E32-8D55-DF904B981DE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CDD620B6-B608-42F0-8639-8210814320B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1143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5693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EC08AC6-ACD8-4D84-B87D-4AA16365550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172200"/>
            <a:ext cx="849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12D1DF6C-5204-4255-B6B9-BA718B5291D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88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Anxiety and Psychological stress: Cultivating Positive Coping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KPA CME</a:t>
            </a:r>
          </a:p>
          <a:p>
            <a:r>
              <a:rPr lang="en-GB" dirty="0" smtClean="0"/>
              <a:t>M</a:t>
            </a:r>
            <a:r>
              <a:rPr lang="en-GB" dirty="0" smtClean="0"/>
              <a:t>. Mathai</a:t>
            </a:r>
            <a:endParaRPr lang="en-GB" dirty="0"/>
          </a:p>
          <a:p>
            <a:r>
              <a:rPr lang="en-GB" dirty="0" smtClean="0"/>
              <a:t>27.01.22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23E3-8F7A-423D-92D2-E1C69CBE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Vicarious Traumatization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E2241-704E-4B4A-AA52-E6B44E77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Vicarious Trauma/ Secondary traumatic stress</a:t>
            </a:r>
            <a:r>
              <a:rPr lang="en-US" dirty="0"/>
              <a:t> – stress reactions and symptoms resulting from exposure to another individual’s traumatic experiences, rather than from exposure directly to a traumatic event.</a:t>
            </a:r>
          </a:p>
          <a:p>
            <a:endParaRPr lang="en-US" dirty="0"/>
          </a:p>
          <a:p>
            <a:pPr lvl="0"/>
            <a:r>
              <a:rPr lang="en-US" dirty="0"/>
              <a:t>Excessively worry or fear about something bad happening</a:t>
            </a:r>
          </a:p>
          <a:p>
            <a:pPr lvl="0"/>
            <a:r>
              <a:rPr lang="en-US" dirty="0"/>
              <a:t>Easily startled, or “on guard” all of the time</a:t>
            </a:r>
          </a:p>
          <a:p>
            <a:pPr lvl="0"/>
            <a:r>
              <a:rPr lang="en-US" dirty="0"/>
              <a:t>Physical signs of stress (e.g. racing heart)</a:t>
            </a:r>
          </a:p>
          <a:p>
            <a:pPr lvl="0"/>
            <a:r>
              <a:rPr lang="en-US" dirty="0"/>
              <a:t>Nightmares or recurrent thoughts and images about the traumatic situation</a:t>
            </a:r>
          </a:p>
          <a:p>
            <a:pPr lvl="0"/>
            <a:r>
              <a:rPr lang="en-US" dirty="0"/>
              <a:t>The feeling that others’ trauma is yours</a:t>
            </a:r>
          </a:p>
          <a:p>
            <a:endParaRPr lang="en-US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573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caring for the caregivers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“Physician heal thyself”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“Psychiatrist heal thyself”</a:t>
            </a:r>
            <a:endParaRPr lang="en-K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Recognize the signs of these conditions in yourself, your colleague and family </a:t>
            </a:r>
            <a:r>
              <a:rPr lang="en-US" dirty="0" smtClean="0"/>
              <a:t>members</a:t>
            </a:r>
          </a:p>
          <a:p>
            <a:r>
              <a:rPr lang="en-GB" dirty="0" smtClean="0"/>
              <a:t>Take action</a:t>
            </a:r>
          </a:p>
          <a:p>
            <a:r>
              <a:rPr lang="en-GB" dirty="0" smtClean="0"/>
              <a:t>Take action even before it happens- through positive lifestyle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72CAFCCF-B467-4D77-A483-A1F2E5DF6B9D}" type="slidenum">
              <a:rPr lang="en-US" smtClean="0"/>
              <a:pPr>
                <a:defRPr/>
              </a:pPr>
              <a:t>11</a:t>
            </a:fld>
            <a:r>
              <a:rPr lang="en-US" smtClean="0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3ECF-841A-48E6-8C75-47E0AFB9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Coping strategies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E759-381B-45FF-99D7-12DA4D09A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Take </a:t>
            </a:r>
            <a:r>
              <a:rPr lang="en-US" b="1" dirty="0"/>
              <a:t>breaks from watching, reading, or listening to news stories</a:t>
            </a:r>
            <a:r>
              <a:rPr lang="en-US" dirty="0"/>
              <a:t>, including social media. Hearing about the pandemic repeatedly can be upsetting.</a:t>
            </a:r>
            <a:endParaRPr lang="en-US" sz="1800" dirty="0"/>
          </a:p>
          <a:p>
            <a:pPr lvl="0"/>
            <a:r>
              <a:rPr lang="en-US" b="1" dirty="0"/>
              <a:t>Take care of your body</a:t>
            </a:r>
            <a:r>
              <a:rPr lang="en-US" dirty="0"/>
              <a:t>.</a:t>
            </a:r>
            <a:endParaRPr lang="en-US" sz="1800" dirty="0"/>
          </a:p>
          <a:p>
            <a:pPr lvl="1"/>
            <a:r>
              <a:rPr lang="en-US" dirty="0"/>
              <a:t>Take deep breaths, stretch, meditate/pray - </a:t>
            </a:r>
            <a:endParaRPr lang="en-US" sz="1500" dirty="0"/>
          </a:p>
          <a:p>
            <a:pPr lvl="1"/>
            <a:r>
              <a:rPr lang="en-US" dirty="0"/>
              <a:t>Eat a healthy and well balanced meals and drink plenty of clean water</a:t>
            </a:r>
            <a:endParaRPr lang="en-US" sz="1500" dirty="0"/>
          </a:p>
          <a:p>
            <a:pPr lvl="1"/>
            <a:r>
              <a:rPr lang="en-US" dirty="0"/>
              <a:t>Exercise regularly indoors or outdoors- whatever you can</a:t>
            </a:r>
            <a:endParaRPr lang="en-US" sz="1500" dirty="0"/>
          </a:p>
          <a:p>
            <a:pPr lvl="1"/>
            <a:r>
              <a:rPr lang="en-US" dirty="0"/>
              <a:t>Try to get plenty of sleep</a:t>
            </a:r>
            <a:endParaRPr lang="en-US" sz="1500" dirty="0"/>
          </a:p>
          <a:p>
            <a:pPr lvl="1"/>
            <a:r>
              <a:rPr lang="en-US" dirty="0"/>
              <a:t>Avoid alcohol and drugs- including hypnotics</a:t>
            </a:r>
            <a:endParaRPr lang="en-US" sz="1500" dirty="0"/>
          </a:p>
          <a:p>
            <a:pPr lvl="0"/>
            <a:r>
              <a:rPr lang="en-US" b="1" dirty="0"/>
              <a:t>Make time to unwind</a:t>
            </a:r>
            <a:r>
              <a:rPr lang="en-US" dirty="0"/>
              <a:t>. </a:t>
            </a:r>
            <a:endParaRPr lang="en-US" sz="1800" dirty="0"/>
          </a:p>
          <a:p>
            <a:r>
              <a:rPr lang="en-US" dirty="0"/>
              <a:t>Try to do some other activities you enjoy.</a:t>
            </a:r>
            <a:endParaRPr lang="en-US" sz="1800" dirty="0"/>
          </a:p>
          <a:p>
            <a:pPr lvl="0"/>
            <a:r>
              <a:rPr lang="en-US" b="1" dirty="0"/>
              <a:t>Connect with others</a:t>
            </a:r>
            <a:r>
              <a:rPr lang="en-US" dirty="0"/>
              <a:t>. </a:t>
            </a:r>
            <a:endParaRPr lang="en-US" sz="1800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695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589C-AFB4-4560-912A-ABAD95EF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Self-Care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F7328-91AA-4DC2-A87E-ACC66266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WHO has defined “self-care” as </a:t>
            </a:r>
            <a:r>
              <a:rPr lang="en-US" i="1" dirty="0"/>
              <a:t>“the ability of individuals, families, and communities to promote health, prevent disease, maintain health, and to cope with illness and disability with or without the support of a health-care provider”</a:t>
            </a:r>
            <a:endParaRPr lang="en" dirty="0" smtClean="0"/>
          </a:p>
          <a:p>
            <a:r>
              <a:rPr lang="en" dirty="0" smtClean="0"/>
              <a:t>The </a:t>
            </a:r>
            <a:r>
              <a:rPr lang="en" dirty="0"/>
              <a:t>concept of self-care looks at promoting a healthy lifestyle </a:t>
            </a:r>
            <a:r>
              <a:rPr lang="en-GB" dirty="0"/>
              <a:t>on the understanding that a healthy life style is key to prevention of most </a:t>
            </a:r>
            <a:r>
              <a:rPr lang="en-GB" dirty="0" smtClean="0"/>
              <a:t>NCDs</a:t>
            </a:r>
            <a:endParaRPr lang="en" dirty="0"/>
          </a:p>
          <a:p>
            <a:r>
              <a:rPr lang="en" dirty="0"/>
              <a:t>T</a:t>
            </a:r>
            <a:r>
              <a:rPr lang="en-GB" dirty="0"/>
              <a:t>h</a:t>
            </a:r>
            <a:r>
              <a:rPr lang="en" dirty="0"/>
              <a:t>is has be</a:t>
            </a:r>
            <a:r>
              <a:rPr lang="en-GB" dirty="0"/>
              <a:t>come particularly important at this COVID-19 Pandemic time when usual activities and social interactions are limited </a:t>
            </a:r>
          </a:p>
          <a:p>
            <a:r>
              <a:rPr lang="en-GB" dirty="0"/>
              <a:t>The risk of developing NCDs is raised and particularly common psychiatric disorders- like depression and </a:t>
            </a:r>
            <a:r>
              <a:rPr lang="en-GB" dirty="0" smtClean="0"/>
              <a:t>anxiety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8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B385-8205-4E3B-B82F-AF7F04D9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SELF-Care</a:t>
            </a:r>
            <a:r>
              <a:rPr lang="en-GB" dirty="0"/>
              <a:t>- content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1241-3BF0-418E-AA3E-C9F0AEB32C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Self-care focuses on 3 main areas:</a:t>
            </a:r>
          </a:p>
          <a:p>
            <a:r>
              <a:rPr lang="en" dirty="0"/>
              <a:t>a) A nutritious diet; </a:t>
            </a:r>
          </a:p>
          <a:p>
            <a:r>
              <a:rPr lang="en" dirty="0"/>
              <a:t>B) Physical activity and exercise and </a:t>
            </a:r>
          </a:p>
          <a:p>
            <a:r>
              <a:rPr lang="en" dirty="0"/>
              <a:t>C) Emotional health. </a:t>
            </a:r>
            <a:endParaRPr lang="en-K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54B68C-5812-458A-BAD6-CE1C4B958A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83" y="3936233"/>
            <a:ext cx="2449823" cy="1633215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74A5766-3E3E-4424-B42E-8EE2374B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30" y="2590800"/>
            <a:ext cx="2857500" cy="2143125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4BE4D4A3-3C3F-4A0A-B104-86204D298A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84" y="1853870"/>
            <a:ext cx="1635492" cy="21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3CEF-DFFA-47B1-9E1F-BCABD411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F9E2-1448-42E1-B4AC-C17B5649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dirty="0"/>
              <a:t>have </a:t>
            </a:r>
            <a:r>
              <a:rPr lang="en-GB" dirty="0" smtClean="0"/>
              <a:t>adapted </a:t>
            </a:r>
            <a:r>
              <a:rPr lang="en-GB" dirty="0"/>
              <a:t>the concepts of self-care to develop a tracking form that motivates the individual to integrate self care habits into their daily life. </a:t>
            </a:r>
            <a:endParaRPr lang="en-GB" dirty="0" smtClean="0"/>
          </a:p>
          <a:p>
            <a:r>
              <a:rPr lang="en-GB" dirty="0" smtClean="0"/>
              <a:t>We have tried this out among frontline workers at KNH and received very positive feedback </a:t>
            </a:r>
            <a:endParaRPr lang="en-GB" dirty="0"/>
          </a:p>
          <a:p>
            <a:r>
              <a:rPr lang="en-GB" dirty="0"/>
              <a:t>Be accountable through – </a:t>
            </a:r>
            <a:r>
              <a:rPr lang="en-GB" dirty="0" smtClean="0"/>
              <a:t>tracking /charting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29911"/>
              </p:ext>
            </p:extLst>
          </p:nvPr>
        </p:nvGraphicFramePr>
        <p:xfrm>
          <a:off x="685800" y="1752600"/>
          <a:ext cx="7338060" cy="4883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429">
                  <a:extLst>
                    <a:ext uri="{9D8B030D-6E8A-4147-A177-3AD203B41FA5}">
                      <a16:colId xmlns:a16="http://schemas.microsoft.com/office/drawing/2014/main" val="3095576740"/>
                    </a:ext>
                  </a:extLst>
                </a:gridCol>
                <a:gridCol w="2323037">
                  <a:extLst>
                    <a:ext uri="{9D8B030D-6E8A-4147-A177-3AD203B41FA5}">
                      <a16:colId xmlns:a16="http://schemas.microsoft.com/office/drawing/2014/main" val="2688436387"/>
                    </a:ext>
                  </a:extLst>
                </a:gridCol>
                <a:gridCol w="500323">
                  <a:extLst>
                    <a:ext uri="{9D8B030D-6E8A-4147-A177-3AD203B41FA5}">
                      <a16:colId xmlns:a16="http://schemas.microsoft.com/office/drawing/2014/main" val="2512698663"/>
                    </a:ext>
                  </a:extLst>
                </a:gridCol>
                <a:gridCol w="500323">
                  <a:extLst>
                    <a:ext uri="{9D8B030D-6E8A-4147-A177-3AD203B41FA5}">
                      <a16:colId xmlns:a16="http://schemas.microsoft.com/office/drawing/2014/main" val="2295243197"/>
                    </a:ext>
                  </a:extLst>
                </a:gridCol>
                <a:gridCol w="500323">
                  <a:extLst>
                    <a:ext uri="{9D8B030D-6E8A-4147-A177-3AD203B41FA5}">
                      <a16:colId xmlns:a16="http://schemas.microsoft.com/office/drawing/2014/main" val="1337996292"/>
                    </a:ext>
                  </a:extLst>
                </a:gridCol>
                <a:gridCol w="501109">
                  <a:extLst>
                    <a:ext uri="{9D8B030D-6E8A-4147-A177-3AD203B41FA5}">
                      <a16:colId xmlns:a16="http://schemas.microsoft.com/office/drawing/2014/main" val="682529895"/>
                    </a:ext>
                  </a:extLst>
                </a:gridCol>
                <a:gridCol w="501109">
                  <a:extLst>
                    <a:ext uri="{9D8B030D-6E8A-4147-A177-3AD203B41FA5}">
                      <a16:colId xmlns:a16="http://schemas.microsoft.com/office/drawing/2014/main" val="681090715"/>
                    </a:ext>
                  </a:extLst>
                </a:gridCol>
                <a:gridCol w="444470">
                  <a:extLst>
                    <a:ext uri="{9D8B030D-6E8A-4147-A177-3AD203B41FA5}">
                      <a16:colId xmlns:a16="http://schemas.microsoft.com/office/drawing/2014/main" val="3265817247"/>
                    </a:ext>
                  </a:extLst>
                </a:gridCol>
                <a:gridCol w="435815">
                  <a:extLst>
                    <a:ext uri="{9D8B030D-6E8A-4147-A177-3AD203B41FA5}">
                      <a16:colId xmlns:a16="http://schemas.microsoft.com/office/drawing/2014/main" val="2930946415"/>
                    </a:ext>
                  </a:extLst>
                </a:gridCol>
                <a:gridCol w="521561">
                  <a:extLst>
                    <a:ext uri="{9D8B030D-6E8A-4147-A177-3AD203B41FA5}">
                      <a16:colId xmlns:a16="http://schemas.microsoft.com/office/drawing/2014/main" val="3062097825"/>
                    </a:ext>
                  </a:extLst>
                </a:gridCol>
                <a:gridCol w="521561">
                  <a:extLst>
                    <a:ext uri="{9D8B030D-6E8A-4147-A177-3AD203B41FA5}">
                      <a16:colId xmlns:a16="http://schemas.microsoft.com/office/drawing/2014/main" val="3207662732"/>
                    </a:ext>
                  </a:extLst>
                </a:gridCol>
              </a:tblGrid>
              <a:tr h="42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TIP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Mon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Tue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Thu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Fri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Sat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Sun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95529201"/>
                  </a:ext>
                </a:extLst>
              </a:tr>
              <a:tr h="20532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Sleep Routine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59975148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Wake-up Time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65173407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Sleep Time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57825524"/>
                  </a:ext>
                </a:extLst>
              </a:tr>
              <a:tr h="20532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Stay connected-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6150192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Call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friend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49351533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Call family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10500492"/>
                  </a:ext>
                </a:extLst>
              </a:tr>
              <a:tr h="20532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3.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Hobby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66359603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35860958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8036960"/>
                  </a:ext>
                </a:extLst>
              </a:tr>
              <a:tr h="2053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Worry window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39304627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Time: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66312670"/>
                  </a:ext>
                </a:extLst>
              </a:tr>
              <a:tr h="20532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5.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Wellbeing Practices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49174799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1- Meditation/Prayer/Mindfulness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4075429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2- Exercise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5217898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3- A gratitude </a:t>
                      </a:r>
                      <a:r>
                        <a:rPr lang="en-US" sz="800" dirty="0" smtClean="0">
                          <a:effectLst/>
                        </a:rPr>
                        <a:t>journal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Give-</a:t>
                      </a:r>
                      <a:r>
                        <a:rPr lang="en-GB" sz="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without expecting back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7994029"/>
                  </a:ext>
                </a:extLst>
              </a:tr>
              <a:tr h="20532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6.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Eat at least one portion of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01350111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1-Fresh fruits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139409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2-Fresh veggies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17144024"/>
                  </a:ext>
                </a:extLst>
              </a:tr>
              <a:tr h="2053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7.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1-Drink plenty of freshwater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67902032"/>
                  </a:ext>
                </a:extLst>
              </a:tr>
              <a:tr h="205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2-Avoid- Sodas and sugared juices, alcohol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03705126"/>
                  </a:ext>
                </a:extLst>
              </a:tr>
              <a:tr h="205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DAILY SCORES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1187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7FDC-57EF-4C24-B0AD-6497E417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Accountability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9787-F790-40FA-A344-0F556F34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Responsible Behaviour- doing what you said you would do when you said you would do it.</a:t>
            </a:r>
          </a:p>
          <a:p>
            <a:r>
              <a:rPr lang="en-GB" dirty="0"/>
              <a:t>Sharing- loudly/ verbalising to others </a:t>
            </a:r>
            <a:r>
              <a:rPr lang="en-GB" dirty="0" smtClean="0"/>
              <a:t>is </a:t>
            </a:r>
            <a:r>
              <a:rPr lang="en-GB" dirty="0"/>
              <a:t>a powerful tool. </a:t>
            </a:r>
          </a:p>
          <a:p>
            <a:r>
              <a:rPr lang="en-GB" dirty="0"/>
              <a:t>Accountability partner- a person </a:t>
            </a:r>
            <a:r>
              <a:rPr lang="en-GB" dirty="0" smtClean="0"/>
              <a:t>helping </a:t>
            </a:r>
            <a:r>
              <a:rPr lang="en-GB" dirty="0"/>
              <a:t>the other person keep a commitment</a:t>
            </a:r>
            <a:endParaRPr lang="en" dirty="0"/>
          </a:p>
          <a:p>
            <a:r>
              <a:rPr lang="en" dirty="0"/>
              <a:t>Accountability groups are small groups of persons who meet online or offline and who have goals in common. </a:t>
            </a:r>
          </a:p>
          <a:p>
            <a:r>
              <a:rPr lang="en" dirty="0"/>
              <a:t>The group members hold each other accountable for meeting their personal goals. </a:t>
            </a:r>
            <a:endParaRPr lang="en" dirty="0" smtClean="0"/>
          </a:p>
          <a:p>
            <a:r>
              <a:rPr lang="en-US" dirty="0" smtClean="0"/>
              <a:t>F</a:t>
            </a:r>
            <a:r>
              <a:rPr lang="en" dirty="0" smtClean="0"/>
              <a:t>orm a selfcare accountability group</a:t>
            </a:r>
            <a:endParaRPr lang="en" dirty="0"/>
          </a:p>
          <a:p>
            <a:pPr marL="0" indent="0">
              <a:buNone/>
            </a:pPr>
            <a:r>
              <a:rPr lang="en" dirty="0" smtClean="0"/>
              <a:t>NOTE- </a:t>
            </a:r>
            <a:r>
              <a:rPr lang="en" dirty="0" smtClean="0"/>
              <a:t>IT IS NOT ABOUT WINNING IT IS BEING PART OF THE RACE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3723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COVID-19 has changed the way we live, work and socialise</a:t>
            </a:r>
          </a:p>
          <a:p>
            <a:r>
              <a:rPr lang="en-GB" dirty="0" smtClean="0"/>
              <a:t>COVID 19 generates a lot of anxiety and </a:t>
            </a:r>
            <a:r>
              <a:rPr lang="en-GB" dirty="0" smtClean="0"/>
              <a:t>stress</a:t>
            </a:r>
          </a:p>
          <a:p>
            <a:r>
              <a:rPr lang="en-GB" dirty="0" smtClean="0"/>
              <a:t>Health care providers are experiencing burnout</a:t>
            </a:r>
            <a:endParaRPr lang="en-GB" dirty="0" smtClean="0"/>
          </a:p>
          <a:p>
            <a:r>
              <a:rPr lang="en-GB" dirty="0" smtClean="0"/>
              <a:t>It is time to rethink new ways to fight back</a:t>
            </a:r>
          </a:p>
          <a:p>
            <a:r>
              <a:rPr lang="en-GB" dirty="0" smtClean="0"/>
              <a:t>Stay safe and stay Healthy</a:t>
            </a:r>
          </a:p>
          <a:p>
            <a:r>
              <a:rPr lang="en-GB" dirty="0" smtClean="0"/>
              <a:t>Integrate Self-care habits into your and your family’s life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28650" y="2829579"/>
            <a:ext cx="7580780" cy="121341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Vision: </a:t>
            </a:r>
            <a:r>
              <a:rPr lang="en-US" dirty="0" smtClean="0"/>
              <a:t>A </a:t>
            </a:r>
            <a:r>
              <a:rPr lang="en-US" dirty="0"/>
              <a:t>world-class university committed to scholarly excellence</a:t>
            </a:r>
          </a:p>
          <a:p>
            <a:endParaRPr 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2228850" y="304800"/>
            <a:ext cx="4743450" cy="12525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The University of Nairobi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8650" y="6356351"/>
            <a:ext cx="7177368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University of Nairobi                                 ISO 9001:2008       </a:t>
            </a:r>
            <a:fld id="{8BEBB953-FEF3-49EC-A5D9-658B09C9CEA9}" type="slidenum">
              <a:rPr lang="en-US" b="1">
                <a:solidFill>
                  <a:srgbClr val="FF0000"/>
                </a:solidFill>
              </a:rPr>
              <a:pPr>
                <a:defRPr/>
              </a:pPr>
              <a:t>19</a:t>
            </a:fld>
            <a:r>
              <a:rPr lang="en-US" b="1" dirty="0">
                <a:solidFill>
                  <a:srgbClr val="FF0000"/>
                </a:solidFill>
              </a:rPr>
              <a:t>	 Certified 		http://www.uonbi.ac.ke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76400"/>
            <a:ext cx="8209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objective of this presentation is to remind us</a:t>
            </a:r>
          </a:p>
          <a:p>
            <a:r>
              <a:rPr lang="en-GB" dirty="0" smtClean="0"/>
              <a:t>That we as mental health providers owe it to ourselves to provide mental health to ourselves</a:t>
            </a:r>
          </a:p>
          <a:p>
            <a:r>
              <a:rPr lang="en-GB" dirty="0" smtClean="0"/>
              <a:t>I am throwing-out a challenge to each one of us as we start the YEAR 2022 to ensure we have set aside time for SELFCARE</a:t>
            </a:r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E6F2F79E-DD06-4DC9-8595-A80F43799098}" type="slidenum">
              <a:rPr lang="en-US" smtClean="0"/>
              <a:pPr>
                <a:defRPr/>
              </a:pPr>
              <a:t>2</a:t>
            </a:fld>
            <a:r>
              <a:rPr lang="en-US" smtClean="0"/>
              <a:t>	 Certified 		http://www.uonbi.ac.ke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 January 30th, 2020, the WHO finally declared </a:t>
            </a:r>
            <a:r>
              <a:rPr lang="en-US" dirty="0" smtClean="0"/>
              <a:t>COVID-19 a "Public </a:t>
            </a:r>
            <a:r>
              <a:rPr lang="en-US" dirty="0"/>
              <a:t>Health Emergency of International Concern” </a:t>
            </a:r>
          </a:p>
          <a:p>
            <a:r>
              <a:rPr lang="en-US" dirty="0" smtClean="0"/>
              <a:t>We thought it would be </a:t>
            </a:r>
            <a:r>
              <a:rPr lang="en-US" dirty="0" smtClean="0"/>
              <a:t>a short lived pandemic- now we are counting variants 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have now been living with COVID-19 for </a:t>
            </a:r>
            <a:r>
              <a:rPr lang="en-US" dirty="0" smtClean="0"/>
              <a:t>nearly 2 years in </a:t>
            </a:r>
            <a:r>
              <a:rPr lang="en-US" dirty="0" smtClean="0"/>
              <a:t>Kenya for since the first case was reported in March </a:t>
            </a:r>
            <a:r>
              <a:rPr lang="en-US" dirty="0" smtClean="0"/>
              <a:t>2020</a:t>
            </a:r>
          </a:p>
          <a:p>
            <a:r>
              <a:rPr lang="en-GB" dirty="0" smtClean="0"/>
              <a:t>Today 321,000 5,565 deaths- still counting</a:t>
            </a:r>
            <a:endParaRPr lang="en-US" dirty="0" smtClean="0"/>
          </a:p>
          <a:p>
            <a:r>
              <a:rPr lang="en-GB" dirty="0" smtClean="0"/>
              <a:t>We </a:t>
            </a:r>
            <a:r>
              <a:rPr lang="en-GB" dirty="0" smtClean="0"/>
              <a:t>have reason to be grateful that we have survived individually even as we mourn colleagues and relatives and friends that we have </a:t>
            </a:r>
            <a:r>
              <a:rPr lang="en-GB" dirty="0" smtClean="0"/>
              <a:t>lost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25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87198"/>
            <a:ext cx="4409281" cy="4194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E6F2F79E-DD06-4DC9-8595-A80F43799098}" type="slidenum">
              <a:rPr lang="en-US" smtClean="0"/>
              <a:pPr>
                <a:defRPr/>
              </a:pPr>
              <a:t>4</a:t>
            </a:fld>
            <a:r>
              <a:rPr lang="en-US" smtClean="0"/>
              <a:t>	 Certified 		http://www.uonbi.ac.ke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Living the new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8650" y="2042704"/>
            <a:ext cx="3886200" cy="39770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have learned to live the “New </a:t>
            </a:r>
            <a:r>
              <a:rPr lang="en-GB" dirty="0" smtClean="0"/>
              <a:t>Norm”</a:t>
            </a:r>
            <a:endParaRPr lang="en-GB" dirty="0" smtClean="0"/>
          </a:p>
          <a:p>
            <a:r>
              <a:rPr lang="en-GB" dirty="0" smtClean="0"/>
              <a:t>We wear masks whenever we go out of the house</a:t>
            </a:r>
          </a:p>
          <a:p>
            <a:r>
              <a:rPr lang="en-GB" dirty="0" smtClean="0"/>
              <a:t>Some of us work from home</a:t>
            </a:r>
          </a:p>
          <a:p>
            <a:r>
              <a:rPr lang="en-GB" dirty="0" smtClean="0"/>
              <a:t>We wash our hands and sanitize all the time </a:t>
            </a:r>
            <a:endParaRPr lang="en-GB" dirty="0" smtClean="0"/>
          </a:p>
          <a:p>
            <a:r>
              <a:rPr lang="en-GB" dirty="0" smtClean="0"/>
              <a:t>We have been vaccinated and boosted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6035">
            <a:off x="6477971" y="3778274"/>
            <a:ext cx="1945178" cy="109416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66270">
            <a:off x="5690826" y="2433988"/>
            <a:ext cx="1994810" cy="10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4194144"/>
            <a:ext cx="2212975" cy="1531838"/>
          </a:xfrm>
        </p:spPr>
      </p:pic>
    </p:spTree>
    <p:extLst>
      <p:ext uri="{BB962C8B-B14F-4D97-AF65-F5344CB8AC3E}">
        <p14:creationId xmlns:p14="http://schemas.microsoft.com/office/powerpoint/2010/main" val="1701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We don’t shake hands with friends</a:t>
            </a:r>
          </a:p>
          <a:p>
            <a:r>
              <a:rPr lang="en-GB" dirty="0"/>
              <a:t>We don’t hug </a:t>
            </a:r>
          </a:p>
          <a:p>
            <a:r>
              <a:rPr lang="en-GB" dirty="0"/>
              <a:t>We stand apart and away</a:t>
            </a:r>
          </a:p>
          <a:p>
            <a:r>
              <a:rPr lang="en-GB" dirty="0" smtClean="0"/>
              <a:t>We no longer feel easy in </a:t>
            </a:r>
            <a:r>
              <a:rPr lang="en-GB" dirty="0"/>
              <a:t>social </a:t>
            </a:r>
            <a:r>
              <a:rPr lang="en-GB" dirty="0" smtClean="0"/>
              <a:t>places- not like the way we used to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We have experienced </a:t>
            </a:r>
            <a:r>
              <a:rPr lang="en-GB" dirty="0" smtClean="0"/>
              <a:t> </a:t>
            </a:r>
            <a:r>
              <a:rPr lang="en-GB" dirty="0"/>
              <a:t>lockdowns and </a:t>
            </a:r>
            <a:r>
              <a:rPr lang="en-GB" dirty="0" smtClean="0"/>
              <a:t>curfews</a:t>
            </a:r>
            <a:endParaRPr lang="en-GB" dirty="0"/>
          </a:p>
          <a:p>
            <a:r>
              <a:rPr lang="en-GB" dirty="0"/>
              <a:t>We are trying hard</a:t>
            </a:r>
          </a:p>
          <a:p>
            <a:r>
              <a:rPr lang="en-GB" dirty="0"/>
              <a:t>But the fear is never too far </a:t>
            </a:r>
            <a:r>
              <a:rPr lang="en-GB" dirty="0" smtClean="0"/>
              <a:t>off</a:t>
            </a:r>
          </a:p>
          <a:p>
            <a:r>
              <a:rPr lang="en-GB" dirty="0" smtClean="0"/>
              <a:t>Will it ever be the same again?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Nairobi                                 ISO 9001:2008       </a:t>
            </a:r>
            <a:fld id="{72CAFCCF-B467-4D77-A483-A1F2E5DF6B9D}" type="slidenum">
              <a:rPr lang="en-US" smtClean="0"/>
              <a:pPr>
                <a:defRPr/>
              </a:pPr>
              <a:t>6</a:t>
            </a:fld>
            <a:r>
              <a:rPr lang="en-US" smtClean="0"/>
              <a:t>	 Certified 		http://www.uonbi.ac.ke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5201-03BA-4402-8BFE-BB5E3BE6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Stress during a crisis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A878-C0F6-4560-A28E-C1D6045C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FEAR</a:t>
            </a:r>
          </a:p>
          <a:p>
            <a:pPr lvl="0"/>
            <a:r>
              <a:rPr lang="en-US" u="sng" dirty="0"/>
              <a:t>ANXIETY</a:t>
            </a:r>
          </a:p>
          <a:p>
            <a:pPr lvl="0"/>
            <a:r>
              <a:rPr lang="en-US" u="sng" dirty="0"/>
              <a:t>BURNOUT</a:t>
            </a:r>
          </a:p>
          <a:p>
            <a:pPr lvl="0"/>
            <a:r>
              <a:rPr lang="en-US" u="sng" dirty="0"/>
              <a:t>DEPRESSION</a:t>
            </a:r>
          </a:p>
          <a:p>
            <a:pPr lvl="0"/>
            <a:r>
              <a:rPr lang="en-US" u="sng" dirty="0"/>
              <a:t>VICARIOUS TRAUMA/ SECONDARY TRAUMATIC STRESS</a:t>
            </a:r>
            <a:r>
              <a:rPr lang="en-US" dirty="0"/>
              <a:t> </a:t>
            </a:r>
          </a:p>
          <a:p>
            <a:pPr lvl="0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374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5895-3EFC-4513-9712-4F95A252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BURNOUT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708A-DA86-4305-AF21-1308D674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As we care for others burnout is real</a:t>
            </a:r>
            <a:endParaRPr lang="en-US" dirty="0" smtClean="0"/>
          </a:p>
          <a:p>
            <a:pPr lvl="0"/>
            <a:r>
              <a:rPr lang="en-US" u="sng" dirty="0" smtClean="0"/>
              <a:t>Burnout</a:t>
            </a:r>
            <a:r>
              <a:rPr lang="en-US" dirty="0"/>
              <a:t> – feelings of extreme exhaustion and being overwhelmed.</a:t>
            </a:r>
          </a:p>
          <a:p>
            <a:pPr lvl="0"/>
            <a:r>
              <a:rPr lang="en-US" b="1" dirty="0"/>
              <a:t>Signs Of Burnout:</a:t>
            </a:r>
            <a:endParaRPr lang="en-US" sz="1500" dirty="0"/>
          </a:p>
          <a:p>
            <a:pPr lvl="0"/>
            <a:r>
              <a:rPr lang="en-US" dirty="0"/>
              <a:t>Sadness, depression, or apathy</a:t>
            </a:r>
            <a:endParaRPr lang="en-US" sz="1500" dirty="0"/>
          </a:p>
          <a:p>
            <a:pPr lvl="0"/>
            <a:r>
              <a:rPr lang="en-US" dirty="0"/>
              <a:t>Easily frustrated</a:t>
            </a:r>
            <a:endParaRPr lang="en-US" sz="1500" dirty="0"/>
          </a:p>
          <a:p>
            <a:pPr lvl="0"/>
            <a:r>
              <a:rPr lang="en-US" dirty="0"/>
              <a:t>Blaming of others, irritability</a:t>
            </a:r>
            <a:endParaRPr lang="en-US" sz="1500" dirty="0"/>
          </a:p>
          <a:p>
            <a:pPr lvl="0"/>
            <a:r>
              <a:rPr lang="en-US" dirty="0"/>
              <a:t>Lacking feelings, indifferent</a:t>
            </a:r>
            <a:endParaRPr lang="en-US" sz="1500" dirty="0"/>
          </a:p>
          <a:p>
            <a:pPr lvl="0"/>
            <a:endParaRPr lang="en-US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5376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ECB0-D069-4D59-9774-830EDBC1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57A11-1C8B-4A46-8AAE-E81F050CD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Isolation or disconnection from others</a:t>
            </a:r>
            <a:endParaRPr lang="en-US" sz="1500" dirty="0"/>
          </a:p>
          <a:p>
            <a:pPr lvl="0"/>
            <a:r>
              <a:rPr lang="en-US" dirty="0"/>
              <a:t>Poor self-care (hygiene)</a:t>
            </a:r>
            <a:endParaRPr lang="en-US" sz="1500" dirty="0"/>
          </a:p>
          <a:p>
            <a:pPr lvl="0"/>
            <a:r>
              <a:rPr lang="en-US" dirty="0"/>
              <a:t>Tired, exhausted or overwhelmed</a:t>
            </a:r>
            <a:endParaRPr lang="en-US" sz="1500" dirty="0"/>
          </a:p>
          <a:p>
            <a:pPr lvl="0"/>
            <a:r>
              <a:rPr lang="en-US" dirty="0"/>
              <a:t>Feeling like:</a:t>
            </a:r>
            <a:endParaRPr lang="en-US" sz="1500" dirty="0"/>
          </a:p>
          <a:p>
            <a:pPr lvl="1"/>
            <a:r>
              <a:rPr lang="en-US" dirty="0"/>
              <a:t>A failure</a:t>
            </a:r>
            <a:endParaRPr lang="en-US" sz="1350" dirty="0"/>
          </a:p>
          <a:p>
            <a:pPr lvl="1"/>
            <a:r>
              <a:rPr lang="en-US" dirty="0"/>
              <a:t>Nothing you can do will help</a:t>
            </a:r>
            <a:endParaRPr lang="en-US" sz="1350" dirty="0"/>
          </a:p>
          <a:p>
            <a:pPr lvl="1"/>
            <a:r>
              <a:rPr lang="en-US" dirty="0"/>
              <a:t>You are not doing your job well</a:t>
            </a:r>
            <a:endParaRPr lang="en-US" sz="1350" dirty="0"/>
          </a:p>
          <a:p>
            <a:pPr lvl="1"/>
            <a:r>
              <a:rPr lang="en-US" dirty="0"/>
              <a:t>You need alcohol/other drugs to cope</a:t>
            </a:r>
            <a:endParaRPr lang="en-US" sz="1350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2732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364</TotalTime>
  <Words>859</Words>
  <Application>Microsoft Office PowerPoint</Application>
  <PresentationFormat>On-screen Show (4:3)</PresentationFormat>
  <Paragraphs>304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Agency FB</vt:lpstr>
      <vt:lpstr>Arial</vt:lpstr>
      <vt:lpstr>Calibri</vt:lpstr>
      <vt:lpstr>Candara</vt:lpstr>
      <vt:lpstr>Symbol</vt:lpstr>
      <vt:lpstr>Times New Roman</vt:lpstr>
      <vt:lpstr>Waveform</vt:lpstr>
      <vt:lpstr>COVID-19 Anxiety and Psychological stress: Cultivating Positive Coping Strategies</vt:lpstr>
      <vt:lpstr>Objectives</vt:lpstr>
      <vt:lpstr>Introduction</vt:lpstr>
      <vt:lpstr>PowerPoint Presentation</vt:lpstr>
      <vt:lpstr>Living the new Norm</vt:lpstr>
      <vt:lpstr>PowerPoint Presentation</vt:lpstr>
      <vt:lpstr>Stress during a crisis</vt:lpstr>
      <vt:lpstr>BURNOUT</vt:lpstr>
      <vt:lpstr>Ct</vt:lpstr>
      <vt:lpstr>Vicarious Traumatization</vt:lpstr>
      <vt:lpstr>Who is caring for the caregivers</vt:lpstr>
      <vt:lpstr>Some Coping strategies </vt:lpstr>
      <vt:lpstr>Self-Care</vt:lpstr>
      <vt:lpstr>SELF-Care- content</vt:lpstr>
      <vt:lpstr>Tracking</vt:lpstr>
      <vt:lpstr>PowerPoint Presentation</vt:lpstr>
      <vt:lpstr>Accountability</vt:lpstr>
      <vt:lpstr>Summary and Conclusion</vt:lpstr>
      <vt:lpstr>The University of Nairobi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Communications</dc:creator>
  <cp:lastModifiedBy>Muthoni</cp:lastModifiedBy>
  <cp:revision>70</cp:revision>
  <dcterms:created xsi:type="dcterms:W3CDTF">2012-07-02T07:54:23Z</dcterms:created>
  <dcterms:modified xsi:type="dcterms:W3CDTF">2022-01-27T17:17:07Z</dcterms:modified>
</cp:coreProperties>
</file>